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2"/>
  </p:notesMasterIdLst>
  <p:sldIdLst>
    <p:sldId id="256" r:id="rId2"/>
    <p:sldId id="287" r:id="rId3"/>
    <p:sldId id="409" r:id="rId4"/>
    <p:sldId id="439" r:id="rId5"/>
    <p:sldId id="440" r:id="rId6"/>
    <p:sldId id="444" r:id="rId7"/>
    <p:sldId id="441" r:id="rId8"/>
    <p:sldId id="442" r:id="rId9"/>
    <p:sldId id="443" r:id="rId10"/>
    <p:sldId id="367" r:id="rId11"/>
  </p:sldIdLst>
  <p:sldSz cx="24382413" cy="13716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Tahoma" panose="020B0604030504040204" pitchFamily="34" charset="0"/>
      <p:regular r:id="rId17"/>
      <p:bold r:id="rId18"/>
      <p:italic r:id="rId19"/>
    </p:embeddedFont>
    <p:embeddedFont>
      <p:font typeface="TT Norms Pro" panose="02000503030000090003" charset="0"/>
      <p:regular r:id="rId20"/>
      <p:bold r:id="rId21"/>
      <p:italic r:id="rId22"/>
      <p:boldItalic r:id="rId23"/>
    </p:embeddedFont>
    <p:embeddedFont>
      <p:font typeface="TT Norms Pro Medium" panose="02000803020000090003" charset="0"/>
      <p:regular r:id="rId24"/>
      <p:italic r:id="rId25"/>
    </p:embeddedFont>
  </p:embeddedFontLst>
  <p:custDataLst>
    <p:tags r:id="rId26"/>
  </p:custDataLst>
  <p:defaultTextStyle>
    <a:defPPr>
      <a:defRPr lang="ru-RU"/>
    </a:defPPr>
    <a:lvl1pPr marL="0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6" userDrawn="1">
          <p15:clr>
            <a:srgbClr val="A4A3A4"/>
          </p15:clr>
        </p15:guide>
        <p15:guide id="2" pos="1507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77" autoAdjust="0"/>
    <p:restoredTop sz="84284" autoAdjust="0"/>
  </p:normalViewPr>
  <p:slideViewPr>
    <p:cSldViewPr snapToGrid="0" showGuides="1">
      <p:cViewPr varScale="1">
        <p:scale>
          <a:sx n="41" d="100"/>
          <a:sy n="41" d="100"/>
        </p:scale>
        <p:origin x="60" y="4140"/>
      </p:cViewPr>
      <p:guideLst>
        <p:guide orient="horz" pos="7926"/>
        <p:guide pos="1507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01" d="100"/>
          <a:sy n="101" d="100"/>
        </p:scale>
        <p:origin x="2508" y="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Задачи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3972-4203-9D79-488878BC893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3972-4203-9D79-488878BC893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3972-4203-9D79-488878BC8930}"/>
              </c:ext>
            </c:extLst>
          </c:dPt>
          <c:dLbls>
            <c:dLbl>
              <c:idx val="0"/>
              <c:layout>
                <c:manualLayout>
                  <c:x val="-0.18636586081192902"/>
                  <c:y val="-0.14532884334045834"/>
                </c:manualLayout>
              </c:layout>
              <c:tx>
                <c:rich>
                  <a:bodyPr/>
                  <a:lstStyle/>
                  <a:p>
                    <a:fld id="{9B2520DF-911C-4567-8FC5-7567D453DCB4}" type="PERCENTAGE">
                      <a:rPr lang="en-US" smtClean="0"/>
                      <a:pPr/>
                      <a:t>[ПРОЦЕНТ]</a:t>
                    </a:fld>
                    <a:endParaRPr lang="en-US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3972-4203-9D79-488878BC8930}"/>
                </c:ext>
              </c:extLst>
            </c:dLbl>
            <c:dLbl>
              <c:idx val="1"/>
              <c:layout>
                <c:manualLayout>
                  <c:x val="8.2736429463128813E-2"/>
                  <c:y val="8.8059533560515768E-2"/>
                </c:manualLayout>
              </c:layout>
              <c:tx>
                <c:rich>
                  <a:bodyPr/>
                  <a:lstStyle/>
                  <a:p>
                    <a:fld id="{67F629B7-94DD-4276-B195-359393E610C1}" type="PERCENTAGE">
                      <a:rPr lang="en-US" smtClean="0"/>
                      <a:pPr/>
                      <a:t>[ПРОЦЕНТ]</a:t>
                    </a:fld>
                    <a:endParaRPr lang="en-US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3972-4203-9D79-488878BC8930}"/>
                </c:ext>
              </c:extLst>
            </c:dLbl>
            <c:dLbl>
              <c:idx val="2"/>
              <c:layout>
                <c:manualLayout>
                  <c:x val="3.2973300550318517E-2"/>
                  <c:y val="0.11500482908753241"/>
                </c:manualLayout>
              </c:layout>
              <c:tx>
                <c:rich>
                  <a:bodyPr/>
                  <a:lstStyle/>
                  <a:p>
                    <a:fld id="{9A3520D4-A2FA-4F3E-9986-4972072D4016}" type="PERCENTAGE">
                      <a:rPr lang="en-US" baseline="0" smtClean="0"/>
                      <a:pPr/>
                      <a:t>[ПРОЦЕНТ]</a:t>
                    </a:fld>
                    <a:endParaRPr lang="en-US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3972-4203-9D79-488878BC893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Лист1!$A$2:$A$4</c:f>
              <c:strCache>
                <c:ptCount val="3"/>
                <c:pt idx="0">
                  <c:v>Выполнено в срок</c:v>
                </c:pt>
                <c:pt idx="1">
                  <c:v>Просроченные</c:v>
                </c:pt>
                <c:pt idx="2">
                  <c:v>Не выполенные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38</c:v>
                </c:pt>
                <c:pt idx="1">
                  <c:v>4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72-4203-9D79-488878BC8930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3821886465849573"/>
          <c:y val="0.27798817585324831"/>
          <c:w val="0.25534060836778283"/>
          <c:h val="0.30230361710701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E627D-15EB-40F5-AEC0-AD078B3D9203}" type="datetimeFigureOut">
              <a:rPr lang="ru-RU" smtClean="0"/>
              <a:t>13.05.2024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FAC02-5901-4D7E-90A5-4DB54C8C6E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0496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7963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4461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5767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5604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0155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1395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8552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9899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5185743"/>
            <a:ext cx="9952581" cy="3850681"/>
          </a:xfrm>
        </p:spPr>
        <p:txBody>
          <a:bodyPr anchor="t">
            <a:noAutofit/>
          </a:bodyPr>
          <a:lstStyle>
            <a:lvl1pPr algn="l">
              <a:lnSpc>
                <a:spcPts val="7700"/>
              </a:lnSpc>
              <a:defRPr sz="8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8516" y="9036424"/>
            <a:ext cx="9952581" cy="1999559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/>
              <a:t>Фамилия Имя Отчество</a:t>
            </a:r>
            <a:br>
              <a:rPr lang="ru-RU" dirty="0"/>
            </a:br>
            <a:r>
              <a:rPr lang="ru-RU" dirty="0"/>
              <a:t>Должность спикера в одну</a:t>
            </a:r>
            <a:br>
              <a:rPr lang="ru-RU" dirty="0"/>
            </a:br>
            <a:r>
              <a:rPr lang="ru-RU" dirty="0"/>
              <a:t>или более строк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00460" y="11867187"/>
            <a:ext cx="3033416" cy="7302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05606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8516" y="7924800"/>
            <a:ext cx="6936767" cy="37957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Управление науки формирует приоритетные направления научно-исследовательской деятельности университета </a:t>
            </a:r>
            <a:br>
              <a:rPr lang="ru-RU" dirty="0"/>
            </a:br>
            <a:r>
              <a:rPr lang="ru-RU" dirty="0"/>
              <a:t>с целью создания и освоения </a:t>
            </a:r>
            <a:br>
              <a:rPr lang="ru-RU" dirty="0"/>
            </a:br>
            <a:r>
              <a:rPr lang="ru-RU" dirty="0"/>
              <a:t>новых технологий, становления </a:t>
            </a:r>
            <a:br>
              <a:rPr lang="ru-RU" dirty="0"/>
            </a:br>
            <a:r>
              <a:rPr lang="ru-RU" dirty="0"/>
              <a:t>и развития научных школ</a:t>
            </a:r>
          </a:p>
        </p:txBody>
      </p:sp>
      <p:sp>
        <p:nvSpPr>
          <p:cNvPr id="9" name="Текст 6"/>
          <p:cNvSpPr>
            <a:spLocks noGrp="1"/>
          </p:cNvSpPr>
          <p:nvPr>
            <p:ph type="body" sz="quarter" idx="13" hasCustomPrompt="1"/>
          </p:nvPr>
        </p:nvSpPr>
        <p:spPr>
          <a:xfrm>
            <a:off x="1338232" y="7037794"/>
            <a:ext cx="6897051" cy="593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Достижения науки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8674101" y="7037794"/>
            <a:ext cx="6937374" cy="593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Научное сообщество</a:t>
            </a:r>
          </a:p>
        </p:txBody>
      </p:sp>
      <p:sp>
        <p:nvSpPr>
          <p:cNvPr id="21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16054389" y="7037793"/>
            <a:ext cx="6937374" cy="593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События отрасли</a:t>
            </a:r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24" hasCustomPrompt="1"/>
          </p:nvPr>
        </p:nvSpPr>
        <p:spPr>
          <a:xfrm>
            <a:off x="8674101" y="7924800"/>
            <a:ext cx="6936767" cy="37957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Управление науки занимается развитием научно-технического потенциала подразделений университета, отдельных сотрудников и университета</a:t>
            </a:r>
            <a:br>
              <a:rPr lang="ru-RU" dirty="0"/>
            </a:br>
            <a:r>
              <a:rPr lang="ru-RU" dirty="0"/>
              <a:t>в целом, способствует правовой охране</a:t>
            </a:r>
          </a:p>
        </p:txBody>
      </p:sp>
      <p:sp>
        <p:nvSpPr>
          <p:cNvPr id="23" name="Текст 6"/>
          <p:cNvSpPr>
            <a:spLocks noGrp="1"/>
          </p:cNvSpPr>
          <p:nvPr>
            <p:ph type="body" sz="quarter" idx="25" hasCustomPrompt="1"/>
          </p:nvPr>
        </p:nvSpPr>
        <p:spPr>
          <a:xfrm>
            <a:off x="16054996" y="7924800"/>
            <a:ext cx="6936767" cy="37957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Информация о реализуемых образовательных программах,</a:t>
            </a:r>
            <a:br>
              <a:rPr lang="ru-RU" dirty="0"/>
            </a:br>
            <a:r>
              <a:rPr lang="ru-RU" dirty="0"/>
              <a:t>в том числе о реализуемых адаптированных образователь-</a:t>
            </a:r>
            <a:br>
              <a:rPr lang="ru-RU" dirty="0"/>
            </a:br>
            <a:r>
              <a:rPr lang="ru-RU" dirty="0" err="1"/>
              <a:t>ных</a:t>
            </a:r>
            <a:r>
              <a:rPr lang="ru-RU" dirty="0"/>
              <a:t> программах, с указанием </a:t>
            </a:r>
            <a:br>
              <a:rPr lang="ru-RU" dirty="0"/>
            </a:br>
            <a:r>
              <a:rPr lang="ru-RU" dirty="0"/>
              <a:t>в отношении каждой </a:t>
            </a:r>
            <a:r>
              <a:rPr lang="ru-RU" dirty="0" err="1"/>
              <a:t>образо</a:t>
            </a:r>
            <a:r>
              <a:rPr lang="ru-RU" dirty="0"/>
              <a:t>-</a:t>
            </a:r>
            <a:br>
              <a:rPr lang="ru-RU" dirty="0"/>
            </a:br>
            <a:r>
              <a:rPr lang="ru-RU" dirty="0" err="1"/>
              <a:t>вательной</a:t>
            </a:r>
            <a:r>
              <a:rPr lang="ru-RU" dirty="0"/>
              <a:t> программы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4776190"/>
            <a:ext cx="2217600" cy="18396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351" y="4599790"/>
            <a:ext cx="1764000" cy="2016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6300" y="4401790"/>
            <a:ext cx="1924670" cy="22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35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Акцентные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12442825" y="4707604"/>
            <a:ext cx="11939588" cy="57127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7765" y="4572755"/>
            <a:ext cx="10627535" cy="77002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is simply dummy text </a:t>
            </a:r>
            <a:br>
              <a:rPr lang="en-US" dirty="0"/>
            </a:br>
            <a:r>
              <a:rPr lang="en-US" dirty="0"/>
              <a:t>of the printing and typesetting industry</a:t>
            </a:r>
          </a:p>
          <a:p>
            <a:pPr lvl="0"/>
            <a:r>
              <a:rPr lang="en-US" dirty="0"/>
              <a:t>Lorem Ipsum has been the industry's standard dummy text ever since the 1500s, when an unknown printer took a galley </a:t>
            </a:r>
            <a:br>
              <a:rPr lang="en-US" dirty="0"/>
            </a:br>
            <a:r>
              <a:rPr lang="en-US" dirty="0"/>
              <a:t>of type and scrambled it to make a type </a:t>
            </a:r>
            <a:br>
              <a:rPr lang="en-US" dirty="0"/>
            </a:br>
            <a:r>
              <a:rPr lang="en-US" dirty="0"/>
              <a:t>specimen book. It has survived not only </a:t>
            </a:r>
            <a:br>
              <a:rPr lang="en-US" dirty="0"/>
            </a:br>
            <a:r>
              <a:rPr lang="en-US" dirty="0"/>
              <a:t>five centuries, but also the leap into electronic typesetting, remaining essentially unchanged. It was </a:t>
            </a:r>
            <a:r>
              <a:rPr lang="en-US" dirty="0" err="1"/>
              <a:t>popularised</a:t>
            </a:r>
            <a:endParaRPr lang="en-US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1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16035339" y="5373052"/>
            <a:ext cx="6937374" cy="118014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3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1-е место</a:t>
            </a:r>
          </a:p>
        </p:txBody>
      </p:sp>
      <p:sp>
        <p:nvSpPr>
          <p:cNvPr id="23" name="Текст 6"/>
          <p:cNvSpPr>
            <a:spLocks noGrp="1"/>
          </p:cNvSpPr>
          <p:nvPr>
            <p:ph type="body" sz="quarter" idx="25" hasCustomPrompt="1"/>
          </p:nvPr>
        </p:nvSpPr>
        <p:spPr>
          <a:xfrm>
            <a:off x="16035946" y="6648450"/>
            <a:ext cx="6936767" cy="33147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bg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 err="1"/>
              <a:t>cреди</a:t>
            </a:r>
            <a:r>
              <a:rPr lang="ru-RU" dirty="0"/>
              <a:t> вузов Проекта 5–100 </a:t>
            </a:r>
            <a:br>
              <a:rPr lang="ru-RU" dirty="0"/>
            </a:br>
            <a:r>
              <a:rPr lang="ru-RU" dirty="0"/>
              <a:t>по количеству публикаций </a:t>
            </a:r>
            <a:br>
              <a:rPr lang="ru-RU" dirty="0"/>
            </a:br>
            <a:r>
              <a:rPr lang="ru-RU" dirty="0"/>
              <a:t>в материаловедении </a:t>
            </a:r>
            <a:br>
              <a:rPr lang="ru-RU" dirty="0"/>
            </a:br>
            <a:r>
              <a:rPr lang="ru-RU" dirty="0"/>
              <a:t>в журналах первого квартиля по SNIP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279" y="5430202"/>
            <a:ext cx="2167200" cy="181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15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Акцентные плашки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/>
          <p:cNvSpPr/>
          <p:nvPr userDrawn="1"/>
        </p:nvSpPr>
        <p:spPr>
          <a:xfrm>
            <a:off x="0" y="4707604"/>
            <a:ext cx="24382413" cy="737009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7765" y="6553200"/>
            <a:ext cx="10627535" cy="20574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baseline="0">
                <a:solidFill>
                  <a:schemeClr val="bg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is simply dummy text </a:t>
            </a:r>
            <a:br>
              <a:rPr lang="en-US" dirty="0"/>
            </a:br>
            <a:r>
              <a:rPr lang="en-US" dirty="0"/>
              <a:t>of the printing and typesetting industry</a:t>
            </a:r>
          </a:p>
          <a:p>
            <a:pPr lvl="0"/>
            <a:r>
              <a:rPr lang="en-US" dirty="0"/>
              <a:t>Lorem Ipsum is simply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14" name="Текст 6"/>
          <p:cNvSpPr>
            <a:spLocks noGrp="1"/>
          </p:cNvSpPr>
          <p:nvPr>
            <p:ph type="body" sz="quarter" idx="26" hasCustomPrompt="1"/>
          </p:nvPr>
        </p:nvSpPr>
        <p:spPr>
          <a:xfrm>
            <a:off x="1297765" y="5646681"/>
            <a:ext cx="10627535" cy="103986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 b="0" baseline="0">
                <a:solidFill>
                  <a:schemeClr val="accent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Lorem</a:t>
            </a:r>
          </a:p>
        </p:txBody>
      </p:sp>
      <p:sp>
        <p:nvSpPr>
          <p:cNvPr id="20" name="Текст 6"/>
          <p:cNvSpPr>
            <a:spLocks noGrp="1"/>
          </p:cNvSpPr>
          <p:nvPr>
            <p:ph type="body" sz="quarter" idx="27" hasCustomPrompt="1"/>
          </p:nvPr>
        </p:nvSpPr>
        <p:spPr>
          <a:xfrm>
            <a:off x="1297765" y="9692640"/>
            <a:ext cx="10627535" cy="20574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baseline="0">
                <a:solidFill>
                  <a:schemeClr val="bg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is simply dummy text </a:t>
            </a:r>
            <a:br>
              <a:rPr lang="en-US" dirty="0"/>
            </a:br>
            <a:r>
              <a:rPr lang="en-US" dirty="0"/>
              <a:t>of the printing and typesetting industry</a:t>
            </a:r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28" hasCustomPrompt="1"/>
          </p:nvPr>
        </p:nvSpPr>
        <p:spPr>
          <a:xfrm>
            <a:off x="1297765" y="8786121"/>
            <a:ext cx="10627535" cy="103986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 b="0" baseline="0">
                <a:solidFill>
                  <a:schemeClr val="accent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Lorem</a:t>
            </a:r>
          </a:p>
        </p:txBody>
      </p:sp>
      <p:sp>
        <p:nvSpPr>
          <p:cNvPr id="24" name="Текст 6"/>
          <p:cNvSpPr>
            <a:spLocks noGrp="1"/>
          </p:cNvSpPr>
          <p:nvPr>
            <p:ph type="body" sz="quarter" idx="29" hasCustomPrompt="1"/>
          </p:nvPr>
        </p:nvSpPr>
        <p:spPr>
          <a:xfrm>
            <a:off x="12364228" y="6553200"/>
            <a:ext cx="10627535" cy="519684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baseline="0">
                <a:solidFill>
                  <a:schemeClr val="bg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  <a:br>
              <a:rPr lang="en-US" dirty="0"/>
            </a:br>
            <a:r>
              <a:rPr lang="en-US" dirty="0"/>
              <a:t>It has survived not only five centuries</a:t>
            </a:r>
          </a:p>
        </p:txBody>
      </p:sp>
      <p:sp>
        <p:nvSpPr>
          <p:cNvPr id="25" name="Текст 6"/>
          <p:cNvSpPr>
            <a:spLocks noGrp="1"/>
          </p:cNvSpPr>
          <p:nvPr>
            <p:ph type="body" sz="quarter" idx="30" hasCustomPrompt="1"/>
          </p:nvPr>
        </p:nvSpPr>
        <p:spPr>
          <a:xfrm>
            <a:off x="12364228" y="5646681"/>
            <a:ext cx="10627535" cy="103986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 b="0" baseline="0">
                <a:solidFill>
                  <a:schemeClr val="accent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Lorem</a:t>
            </a:r>
          </a:p>
        </p:txBody>
      </p:sp>
    </p:spTree>
    <p:extLst>
      <p:ext uri="{BB962C8B-B14F-4D97-AF65-F5344CB8AC3E}">
        <p14:creationId xmlns:p14="http://schemas.microsoft.com/office/powerpoint/2010/main" val="766217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Акцентные плашк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/>
          <p:cNvSpPr/>
          <p:nvPr userDrawn="1"/>
        </p:nvSpPr>
        <p:spPr>
          <a:xfrm>
            <a:off x="1" y="3907504"/>
            <a:ext cx="11668538" cy="737009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7" hasCustomPrompt="1"/>
          </p:nvPr>
        </p:nvSpPr>
        <p:spPr>
          <a:xfrm>
            <a:off x="1297766" y="5697107"/>
            <a:ext cx="9217834" cy="507691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baseline="0">
                <a:solidFill>
                  <a:schemeClr val="bg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28" hasCustomPrompt="1"/>
          </p:nvPr>
        </p:nvSpPr>
        <p:spPr>
          <a:xfrm>
            <a:off x="1297765" y="4790588"/>
            <a:ext cx="9217835" cy="103986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 b="0" baseline="0">
                <a:solidFill>
                  <a:schemeClr val="accent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Lorem</a:t>
            </a:r>
          </a:p>
        </p:txBody>
      </p:sp>
      <p:sp>
        <p:nvSpPr>
          <p:cNvPr id="21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12297582" y="4370696"/>
            <a:ext cx="3749905" cy="209748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62%</a:t>
            </a:r>
            <a:endParaRPr lang="ru-RU" dirty="0"/>
          </a:p>
        </p:txBody>
      </p:sp>
      <p:sp>
        <p:nvSpPr>
          <p:cNvPr id="23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12354962" y="6468184"/>
            <a:ext cx="3761338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is simply dummy</a:t>
            </a:r>
            <a:br>
              <a:rPr lang="en-US" dirty="0"/>
            </a:br>
            <a:r>
              <a:rPr lang="en-US" dirty="0"/>
              <a:t>text of the printing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15106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6" y="7281725"/>
            <a:ext cx="10626783" cy="10507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What is Lorem Ipsum?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8516" y="8328993"/>
            <a:ext cx="14312959" cy="367747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 is simply dummy text of the printing and</a:t>
            </a:r>
            <a:br>
              <a:rPr lang="en-US" dirty="0"/>
            </a:br>
            <a:r>
              <a:rPr lang="en-US" dirty="0"/>
              <a:t>typesetting industry. Lorem Ipsum has been the industry's</a:t>
            </a:r>
            <a:br>
              <a:rPr lang="en-US" dirty="0"/>
            </a:br>
            <a:r>
              <a:rPr lang="en-US" dirty="0"/>
              <a:t>standard dummy text ever since the 1500s, when </a:t>
            </a:r>
            <a:br>
              <a:rPr lang="en-US" dirty="0"/>
            </a:br>
            <a:r>
              <a:rPr lang="en-US" dirty="0"/>
              <a:t>an unknown printer took a galley of type and scrambled</a:t>
            </a:r>
            <a:br>
              <a:rPr lang="en-US" dirty="0"/>
            </a:br>
            <a:r>
              <a:rPr lang="en-US" dirty="0"/>
              <a:t>it to make a type specimen book</a:t>
            </a:r>
            <a:endParaRPr lang="ru-RU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855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я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8517" y="4572001"/>
            <a:ext cx="10626784" cy="367747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Стратегической целью НИТУ «МИСИС», согласно </a:t>
            </a:r>
            <a:br>
              <a:rPr lang="ru-RU" dirty="0"/>
            </a:br>
            <a:r>
              <a:rPr lang="ru-RU" dirty="0"/>
              <a:t>участию в Проекте «5–100», является вхождение </a:t>
            </a:r>
            <a:br>
              <a:rPr lang="ru-RU" dirty="0"/>
            </a:br>
            <a:r>
              <a:rPr lang="ru-RU" dirty="0"/>
              <a:t>и закрепление в числе ведущих мировых университетов </a:t>
            </a:r>
            <a:br>
              <a:rPr lang="ru-RU" dirty="0"/>
            </a:br>
            <a:r>
              <a:rPr lang="ru-RU" dirty="0"/>
              <a:t>по основным международным рейтингам (THE, QS), </a:t>
            </a:r>
            <a:br>
              <a:rPr lang="ru-RU" dirty="0"/>
            </a:br>
            <a:r>
              <a:rPr lang="ru-RU" dirty="0"/>
              <a:t>за счёт фундаментальных и прикладных исследований мирового уровня в материаловедении, нано- и </a:t>
            </a:r>
            <a:r>
              <a:rPr lang="ru-RU" dirty="0" err="1"/>
              <a:t>био</a:t>
            </a:r>
            <a:r>
              <a:rPr lang="ru-RU" dirty="0"/>
              <a:t>-</a:t>
            </a:r>
            <a:br>
              <a:rPr lang="ru-RU" dirty="0"/>
            </a:br>
            <a:r>
              <a:rPr lang="ru-RU" dirty="0"/>
              <a:t>технологиях, металлургии и горном деле.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0" y="8533870"/>
            <a:ext cx="11939588" cy="339308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4943270" y="8909945"/>
            <a:ext cx="6982029" cy="118014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3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ТОП-10</a:t>
            </a:r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25" hasCustomPrompt="1"/>
          </p:nvPr>
        </p:nvSpPr>
        <p:spPr>
          <a:xfrm>
            <a:off x="4956411" y="10189483"/>
            <a:ext cx="6968889" cy="1379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spc="-70" baseline="0">
                <a:solidFill>
                  <a:schemeClr val="bg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Среди лучших вузов России, </a:t>
            </a:r>
            <a:br>
              <a:rPr lang="ru-RU" dirty="0"/>
            </a:br>
            <a:r>
              <a:rPr lang="ru-RU" dirty="0"/>
              <a:t>по версии «Интерфакс»</a:t>
            </a:r>
          </a:p>
        </p:txBody>
      </p:sp>
      <p:pic>
        <p:nvPicPr>
          <p:cNvPr id="20" name="Рисунок 1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81" y="9141922"/>
            <a:ext cx="2286000" cy="18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09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103759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раздела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6035130" y="2029598"/>
            <a:ext cx="6956632" cy="105070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Название данного</a:t>
            </a:r>
            <a:br>
              <a:rPr lang="ru-RU" dirty="0"/>
            </a:br>
            <a:r>
              <a:rPr lang="ru-RU" dirty="0"/>
              <a:t>блока информации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6056666" y="3664028"/>
            <a:ext cx="6937374" cy="265725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Постоянный поиск наиболее эффективных действующих</a:t>
            </a:r>
            <a:br>
              <a:rPr lang="ru-RU" dirty="0"/>
            </a:br>
            <a:r>
              <a:rPr lang="ru-RU" dirty="0"/>
              <a:t>веществ и их комбинаций,</a:t>
            </a:r>
            <a:br>
              <a:rPr lang="ru-RU" dirty="0"/>
            </a:br>
            <a:r>
              <a:rPr lang="ru-RU" dirty="0"/>
              <a:t>а также оригинальные</a:t>
            </a:r>
            <a:br>
              <a:rPr lang="ru-RU" dirty="0"/>
            </a:br>
            <a:r>
              <a:rPr lang="ru-RU" dirty="0"/>
              <a:t>инновационные препараты</a:t>
            </a:r>
          </a:p>
        </p:txBody>
      </p:sp>
    </p:spTree>
    <p:extLst>
      <p:ext uri="{BB962C8B-B14F-4D97-AF65-F5344CB8AC3E}">
        <p14:creationId xmlns:p14="http://schemas.microsoft.com/office/powerpoint/2010/main" val="2522694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6035130" y="2029598"/>
            <a:ext cx="6956632" cy="105070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Название данного</a:t>
            </a:r>
            <a:br>
              <a:rPr lang="ru-RU" dirty="0"/>
            </a:br>
            <a:r>
              <a:rPr lang="ru-RU" dirty="0"/>
              <a:t>блока информации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6056666" y="3664028"/>
            <a:ext cx="6937374" cy="265725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Постоянный поиск наиболее эффективных действующих</a:t>
            </a:r>
            <a:br>
              <a:rPr lang="ru-RU" dirty="0"/>
            </a:br>
            <a:r>
              <a:rPr lang="ru-RU" dirty="0"/>
              <a:t>веществ и их комбинаций,</a:t>
            </a:r>
            <a:br>
              <a:rPr lang="ru-RU" dirty="0"/>
            </a:br>
            <a:r>
              <a:rPr lang="ru-RU" dirty="0"/>
              <a:t>а также оригинальные</a:t>
            </a:r>
            <a:br>
              <a:rPr lang="ru-RU" dirty="0"/>
            </a:br>
            <a:r>
              <a:rPr lang="ru-RU" dirty="0"/>
              <a:t>инновационные препараты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042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103759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раздела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368" y="3512130"/>
            <a:ext cx="3259345" cy="105070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Таблица 2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5007804" y="3512131"/>
            <a:ext cx="6937374" cy="105070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Сопроводительный текст</a:t>
            </a:r>
            <a:br>
              <a:rPr lang="ru-RU" dirty="0"/>
            </a:br>
            <a:r>
              <a:rPr lang="ru-RU" dirty="0"/>
              <a:t>к данной таблице</a:t>
            </a:r>
          </a:p>
        </p:txBody>
      </p:sp>
    </p:spTree>
    <p:extLst>
      <p:ext uri="{BB962C8B-B14F-4D97-AF65-F5344CB8AC3E}">
        <p14:creationId xmlns:p14="http://schemas.microsoft.com/office/powerpoint/2010/main" val="1398338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298516" y="10086693"/>
            <a:ext cx="6937374" cy="265725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Ленинский проспект, д. 4</a:t>
            </a:r>
            <a:br>
              <a:rPr lang="ru-RU" dirty="0"/>
            </a:br>
            <a:r>
              <a:rPr lang="ru-RU" dirty="0"/>
              <a:t>Москва, 119049</a:t>
            </a:r>
            <a:br>
              <a:rPr lang="ru-RU" dirty="0"/>
            </a:br>
            <a:r>
              <a:rPr lang="ru-RU" dirty="0"/>
              <a:t>тел. +7 (495) 955-00-32</a:t>
            </a:r>
            <a:br>
              <a:rPr lang="ru-RU" dirty="0"/>
            </a:br>
            <a:r>
              <a:rPr lang="ru-RU" dirty="0"/>
              <a:t>e-</a:t>
            </a:r>
            <a:r>
              <a:rPr lang="ru-RU" dirty="0" err="1"/>
              <a:t>mail</a:t>
            </a:r>
            <a:r>
              <a:rPr lang="ru-RU" dirty="0"/>
              <a:t>: kancela@misis.ru</a:t>
            </a:r>
            <a:br>
              <a:rPr lang="ru-RU" dirty="0"/>
            </a:br>
            <a:r>
              <a:rPr lang="ru-RU" dirty="0"/>
              <a:t>misis.ru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7184650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Спасибо</a:t>
            </a:r>
            <a:br>
              <a:rPr lang="ru-RU" dirty="0"/>
            </a:br>
            <a:r>
              <a:rPr lang="ru-RU" dirty="0"/>
              <a:t>за внимание!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584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7890843"/>
            <a:ext cx="9952581" cy="2091357"/>
          </a:xfrm>
        </p:spPr>
        <p:txBody>
          <a:bodyPr anchor="t">
            <a:noAutofit/>
          </a:bodyPr>
          <a:lstStyle>
            <a:lvl1pPr algn="l">
              <a:lnSpc>
                <a:spcPts val="7700"/>
              </a:lnSpc>
              <a:defRPr sz="8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8516" y="10362149"/>
            <a:ext cx="9952581" cy="121022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/>
              <a:t>Подзаголовок в одну, две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00460" y="11867187"/>
            <a:ext cx="3033416" cy="7302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054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9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или глав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362700" y="5147643"/>
            <a:ext cx="12573000" cy="5539407"/>
          </a:xfrm>
        </p:spPr>
        <p:txBody>
          <a:bodyPr anchor="t">
            <a:noAutofit/>
          </a:bodyPr>
          <a:lstStyle>
            <a:lvl1pPr marL="0" marR="0" indent="0" algn="l" defTabSz="1828709" rtl="0" eaLnBrk="1" fontAlgn="auto" latinLnBrk="0" hangingPunct="1">
              <a:lnSpc>
                <a:spcPts val="137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9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1828709" rtl="0" eaLnBrk="1" fontAlgn="auto" latinLnBrk="0" hangingPunct="1">
              <a:lnSpc>
                <a:spcPts val="137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</a:t>
            </a:r>
            <a:r>
              <a:rPr lang="ru-RU" dirty="0"/>
              <a:t>Заголовок</a:t>
            </a:r>
            <a:br>
              <a:rPr lang="ru-RU" dirty="0"/>
            </a:br>
            <a:r>
              <a:rPr lang="en-US" dirty="0"/>
              <a:t>       </a:t>
            </a:r>
            <a:r>
              <a:rPr lang="ru-RU" dirty="0"/>
              <a:t>раздела</a:t>
            </a:r>
            <a:br>
              <a:rPr lang="ru-RU" dirty="0"/>
            </a:br>
            <a:r>
              <a:rPr lang="ru-RU" dirty="0"/>
              <a:t>или главы</a:t>
            </a:r>
            <a:br>
              <a:rPr lang="ru-RU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81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9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или глава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7620000" y="5147643"/>
            <a:ext cx="12573000" cy="3748707"/>
          </a:xfrm>
        </p:spPr>
        <p:txBody>
          <a:bodyPr anchor="t">
            <a:noAutofit/>
          </a:bodyPr>
          <a:lstStyle>
            <a:lvl1pPr algn="l">
              <a:lnSpc>
                <a:spcPts val="13700"/>
              </a:lnSpc>
              <a:defRPr sz="159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br>
              <a:rPr lang="en-US" dirty="0"/>
            </a:br>
            <a:r>
              <a:rPr lang="en-US" dirty="0"/>
              <a:t>     </a:t>
            </a:r>
            <a:r>
              <a:rPr lang="ru-RU" dirty="0"/>
              <a:t>короткий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600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9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или глав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7" y="2163817"/>
            <a:ext cx="7451784" cy="3130078"/>
          </a:xfrm>
        </p:spPr>
        <p:txBody>
          <a:bodyPr anchor="t">
            <a:noAutofit/>
          </a:bodyPr>
          <a:lstStyle>
            <a:lvl1pPr algn="l">
              <a:lnSpc>
                <a:spcPts val="7700"/>
              </a:lnSpc>
              <a:defRPr sz="86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  <a:br>
              <a:rPr lang="ru-RU" dirty="0"/>
            </a:br>
            <a:r>
              <a:rPr lang="ru-RU" dirty="0"/>
              <a:t>или главы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8516" y="7017374"/>
            <a:ext cx="9952581" cy="299290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bg2"/>
                </a:solidFill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/>
              <a:t>При наличии может</a:t>
            </a:r>
            <a:br>
              <a:rPr lang="ru-RU" dirty="0"/>
            </a:br>
            <a:r>
              <a:rPr lang="ru-RU" dirty="0"/>
              <a:t>размещаться общая</a:t>
            </a:r>
            <a:br>
              <a:rPr lang="ru-RU" dirty="0"/>
            </a:br>
            <a:r>
              <a:rPr lang="ru-RU" dirty="0"/>
              <a:t>информация данного</a:t>
            </a:r>
            <a:br>
              <a:rPr lang="ru-RU" dirty="0"/>
            </a:br>
            <a:r>
              <a:rPr lang="ru-RU" dirty="0"/>
              <a:t>раздела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00460" y="11867187"/>
            <a:ext cx="3033416" cy="7302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065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9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нфограф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6" y="4379496"/>
            <a:ext cx="10626783" cy="10507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What is Lorem Ipsum?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8516" y="5787113"/>
            <a:ext cx="10626783" cy="654299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 is simply dummy </a:t>
            </a:r>
            <a:br>
              <a:rPr lang="en-US" dirty="0"/>
            </a:br>
            <a:r>
              <a:rPr lang="en-US" dirty="0"/>
              <a:t>of the printing and typesetting industry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Lorem Ipsum has been the industry's</a:t>
            </a:r>
            <a:br>
              <a:rPr lang="en-US" dirty="0"/>
            </a:br>
            <a:r>
              <a:rPr lang="en-US" dirty="0"/>
              <a:t>standard dummy text ever since the 1500s, when an unknown printer took a galley</a:t>
            </a:r>
            <a:br>
              <a:rPr lang="en-US" dirty="0"/>
            </a:br>
            <a:r>
              <a:rPr lang="en-US" dirty="0"/>
              <a:t>of type and scrambled it to make a type</a:t>
            </a:r>
            <a:br>
              <a:rPr lang="en-US" dirty="0"/>
            </a:br>
            <a:r>
              <a:rPr lang="en-US" dirty="0"/>
              <a:t>specimen book</a:t>
            </a:r>
            <a:endParaRPr lang="ru-RU" dirty="0"/>
          </a:p>
        </p:txBody>
      </p:sp>
      <p:sp>
        <p:nvSpPr>
          <p:cNvPr id="9" name="Текст 6"/>
          <p:cNvSpPr>
            <a:spLocks noGrp="1"/>
          </p:cNvSpPr>
          <p:nvPr>
            <p:ph type="body" sz="quarter" idx="13" hasCustomPrompt="1"/>
          </p:nvPr>
        </p:nvSpPr>
        <p:spPr>
          <a:xfrm>
            <a:off x="18060989" y="9152022"/>
            <a:ext cx="4930774" cy="59355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endParaRPr lang="ru-RU" dirty="0"/>
          </a:p>
        </p:txBody>
      </p:sp>
      <p:sp>
        <p:nvSpPr>
          <p:cNvPr id="10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18060989" y="9745579"/>
            <a:ext cx="4930774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is simply dummy text</a:t>
            </a:r>
            <a:br>
              <a:rPr lang="en-US" dirty="0"/>
            </a:br>
            <a:r>
              <a:rPr lang="en-US" dirty="0"/>
              <a:t>Lorem Ipsum is simply </a:t>
            </a:r>
            <a:endParaRPr lang="ru-RU" dirty="0"/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15878842" y="8839203"/>
            <a:ext cx="2120397" cy="226995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72</a:t>
            </a:r>
            <a:endParaRPr lang="ru-RU" dirty="0"/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16" hasCustomPrompt="1"/>
          </p:nvPr>
        </p:nvSpPr>
        <p:spPr>
          <a:xfrm>
            <a:off x="16050292" y="4474746"/>
            <a:ext cx="7362158" cy="247850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«Хотел бы отметить особую роль НИТУ «</a:t>
            </a:r>
            <a:r>
              <a:rPr lang="ru-RU" dirty="0" err="1"/>
              <a:t>МИСиС</a:t>
            </a:r>
            <a:r>
              <a:rPr lang="ru-RU" dirty="0"/>
              <a:t>»</a:t>
            </a:r>
            <a:br>
              <a:rPr lang="ru-RU" dirty="0"/>
            </a:br>
            <a:r>
              <a:rPr lang="ru-RU" dirty="0"/>
              <a:t>в подготовке специалистов для предприятий ОМК.</a:t>
            </a:r>
            <a:br>
              <a:rPr lang="ru-RU" dirty="0"/>
            </a:br>
            <a:r>
              <a:rPr lang="ru-RU" dirty="0"/>
              <a:t>Блестящее качество образования и глубина знаний</a:t>
            </a:r>
            <a:br>
              <a:rPr lang="ru-RU" dirty="0"/>
            </a:br>
            <a:r>
              <a:rPr lang="ru-RU" dirty="0"/>
              <a:t>наших сотрудников, уникальные учебные программы</a:t>
            </a:r>
            <a:br>
              <a:rPr lang="ru-RU" dirty="0"/>
            </a:br>
            <a:r>
              <a:rPr lang="ru-RU" dirty="0"/>
              <a:t>университета, в том числе разработанные специально</a:t>
            </a:r>
            <a:br>
              <a:rPr lang="ru-RU" dirty="0"/>
            </a:br>
            <a:r>
              <a:rPr lang="ru-RU" dirty="0"/>
              <a:t>для нас, — один из главных факторов успеха ОМК»</a:t>
            </a:r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17" hasCustomPrompt="1"/>
          </p:nvPr>
        </p:nvSpPr>
        <p:spPr>
          <a:xfrm>
            <a:off x="16050292" y="7110162"/>
            <a:ext cx="7362158" cy="30931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Анатолий Седых</a:t>
            </a:r>
          </a:p>
        </p:txBody>
      </p:sp>
      <p:sp>
        <p:nvSpPr>
          <p:cNvPr id="14" name="Текст 6"/>
          <p:cNvSpPr>
            <a:spLocks noGrp="1"/>
          </p:cNvSpPr>
          <p:nvPr>
            <p:ph type="body" sz="quarter" idx="18" hasCustomPrompt="1"/>
          </p:nvPr>
        </p:nvSpPr>
        <p:spPr>
          <a:xfrm>
            <a:off x="16050292" y="7382126"/>
            <a:ext cx="7362158" cy="8284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Председатель правления АО «ОМК».</a:t>
            </a:r>
            <a:br>
              <a:rPr lang="ru-RU" dirty="0"/>
            </a:br>
            <a:r>
              <a:rPr lang="ru-RU" dirty="0"/>
              <a:t>Выпускник МИСИС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950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 userDrawn="1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 userDrawn="1">
          <p15:clr>
            <a:srgbClr val="FBAE40"/>
          </p15:clr>
        </p15:guide>
        <p15:guide id="16" orient="horz" pos="555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нфографик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737165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раздела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7" y="3760060"/>
            <a:ext cx="8461710" cy="293014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Lorem Ipsum is simply dummy</a:t>
            </a:r>
            <a:br>
              <a:rPr lang="en-US" dirty="0"/>
            </a:br>
            <a:r>
              <a:rPr lang="en-US" dirty="0"/>
              <a:t>text of the printing and typesetting</a:t>
            </a:r>
            <a:br>
              <a:rPr lang="en-US" dirty="0"/>
            </a:br>
            <a:r>
              <a:rPr lang="en-US" dirty="0"/>
              <a:t>industry. Lorem Ipsum has been</a:t>
            </a:r>
            <a:br>
              <a:rPr lang="en-US" dirty="0"/>
            </a:br>
            <a:r>
              <a:rPr lang="en-US" dirty="0"/>
              <a:t>the industry's standard dummy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363313" y="7655253"/>
            <a:ext cx="10682129" cy="467486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 has been the industry's </a:t>
            </a:r>
            <a:br>
              <a:rPr lang="en-US" dirty="0"/>
            </a:br>
            <a:r>
              <a:rPr lang="en-US" dirty="0"/>
              <a:t>standard dummy text ever since the 1500s,</a:t>
            </a:r>
            <a:br>
              <a:rPr lang="en-US" dirty="0"/>
            </a:br>
            <a:r>
              <a:rPr lang="en-US" dirty="0"/>
              <a:t>when an unknown printer took a galley </a:t>
            </a:r>
          </a:p>
          <a:p>
            <a:pPr lvl="0"/>
            <a:r>
              <a:rPr lang="en-US" dirty="0"/>
              <a:t>Lorem Ipsum has been the industry's </a:t>
            </a:r>
            <a:br>
              <a:rPr lang="en-US" dirty="0"/>
            </a:br>
            <a:r>
              <a:rPr lang="en-US" dirty="0"/>
              <a:t>standard dummy text ever since the 1500s,</a:t>
            </a:r>
            <a:br>
              <a:rPr lang="en-US" dirty="0"/>
            </a:br>
            <a:r>
              <a:rPr lang="en-US" dirty="0"/>
              <a:t>when an unknown printer took a galley</a:t>
            </a:r>
            <a:endParaRPr lang="ru-RU" dirty="0"/>
          </a:p>
        </p:txBody>
      </p:sp>
      <p:sp>
        <p:nvSpPr>
          <p:cNvPr id="10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12354962" y="5364110"/>
            <a:ext cx="3256513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is simply</a:t>
            </a:r>
            <a:br>
              <a:rPr lang="en-US" dirty="0"/>
            </a:br>
            <a:r>
              <a:rPr lang="en-US" dirty="0"/>
              <a:t>dummy text</a:t>
            </a:r>
            <a:endParaRPr lang="ru-RU" dirty="0"/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12297582" y="3326258"/>
            <a:ext cx="3313893" cy="20378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23</a:t>
            </a:r>
            <a:endParaRPr lang="ru-RU" dirty="0"/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16" hasCustomPrompt="1"/>
          </p:nvPr>
        </p:nvSpPr>
        <p:spPr>
          <a:xfrm>
            <a:off x="1298516" y="7672908"/>
            <a:ext cx="7129868" cy="247850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«НИТУ «МИСИС» полноправно вошёл в «обойму» тех организаций, которые сотрудничают с CERN. Теперь НИТУ «МИСИС» — не только университет, блистающий в области новых материалов и технологий, но и организация, имеющая отношение к участию России  в самых ярких проектах в области</a:t>
            </a:r>
            <a:r>
              <a:rPr lang="en-US" dirty="0"/>
              <a:t> </a:t>
            </a:r>
            <a:r>
              <a:rPr lang="ru-RU" dirty="0"/>
              <a:t>физики частиц»</a:t>
            </a:r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17" hasCustomPrompt="1"/>
          </p:nvPr>
        </p:nvSpPr>
        <p:spPr>
          <a:xfrm>
            <a:off x="1298516" y="10548418"/>
            <a:ext cx="7129868" cy="2719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Григорий Трубников</a:t>
            </a:r>
          </a:p>
        </p:txBody>
      </p:sp>
      <p:sp>
        <p:nvSpPr>
          <p:cNvPr id="14" name="Текст 6"/>
          <p:cNvSpPr>
            <a:spLocks noGrp="1"/>
          </p:cNvSpPr>
          <p:nvPr>
            <p:ph type="body" sz="quarter" idx="18" hasCustomPrompt="1"/>
          </p:nvPr>
        </p:nvSpPr>
        <p:spPr>
          <a:xfrm>
            <a:off x="1298516" y="10820381"/>
            <a:ext cx="7129868" cy="8284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заместитель министра науки </a:t>
            </a:r>
            <a:br>
              <a:rPr lang="ru-RU" dirty="0"/>
            </a:br>
            <a:r>
              <a:rPr lang="ru-RU" dirty="0"/>
              <a:t>и высшего образования РФ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6047487" y="5364110"/>
            <a:ext cx="3256513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is simply</a:t>
            </a:r>
            <a:br>
              <a:rPr lang="en-US" dirty="0"/>
            </a:br>
            <a:r>
              <a:rPr lang="en-US" dirty="0"/>
              <a:t>dummy text</a:t>
            </a:r>
            <a:endParaRPr lang="ru-RU" dirty="0"/>
          </a:p>
        </p:txBody>
      </p:sp>
      <p:sp>
        <p:nvSpPr>
          <p:cNvPr id="21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15990107" y="3326258"/>
            <a:ext cx="3313893" cy="20378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115</a:t>
            </a:r>
            <a:endParaRPr lang="ru-RU" dirty="0"/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24" hasCustomPrompt="1"/>
          </p:nvPr>
        </p:nvSpPr>
        <p:spPr>
          <a:xfrm>
            <a:off x="19722471" y="5364110"/>
            <a:ext cx="3256513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is simply</a:t>
            </a:r>
            <a:br>
              <a:rPr lang="en-US" dirty="0"/>
            </a:br>
            <a:r>
              <a:rPr lang="en-US" dirty="0"/>
              <a:t>dummy text</a:t>
            </a:r>
            <a:endParaRPr lang="ru-RU" dirty="0"/>
          </a:p>
        </p:txBody>
      </p:sp>
      <p:sp>
        <p:nvSpPr>
          <p:cNvPr id="23" name="Текст 6"/>
          <p:cNvSpPr>
            <a:spLocks noGrp="1"/>
          </p:cNvSpPr>
          <p:nvPr>
            <p:ph type="body" sz="quarter" idx="25" hasCustomPrompt="1"/>
          </p:nvPr>
        </p:nvSpPr>
        <p:spPr>
          <a:xfrm>
            <a:off x="19665091" y="3326258"/>
            <a:ext cx="3313893" cy="20378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98246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нфографик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7" y="2030650"/>
            <a:ext cx="6956483" cy="293014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Lorem Ipsum is simply</a:t>
            </a:r>
            <a:br>
              <a:rPr lang="en-US" dirty="0"/>
            </a:br>
            <a:r>
              <a:rPr lang="en-US" dirty="0"/>
              <a:t>dummy text of the printing and typesetting industry</a:t>
            </a:r>
          </a:p>
          <a:p>
            <a:pPr lvl="0"/>
            <a:r>
              <a:rPr lang="en-US" dirty="0"/>
              <a:t>Lorem Ipsum has been</a:t>
            </a:r>
            <a:br>
              <a:rPr lang="en-US" dirty="0"/>
            </a:br>
            <a:r>
              <a:rPr lang="en-US" dirty="0"/>
              <a:t>the industry's standard dummy text ever since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347575" y="8534188"/>
            <a:ext cx="10738355" cy="95663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Lorem Ipsum Lorem</a:t>
            </a:r>
            <a:endParaRPr lang="ru-RU" dirty="0"/>
          </a:p>
        </p:txBody>
      </p:sp>
      <p:sp>
        <p:nvSpPr>
          <p:cNvPr id="10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12354962" y="3744860"/>
            <a:ext cx="3761338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is simply dummy</a:t>
            </a:r>
            <a:br>
              <a:rPr lang="en-US" dirty="0"/>
            </a:br>
            <a:r>
              <a:rPr lang="en-US" dirty="0"/>
              <a:t>text of the printing</a:t>
            </a:r>
            <a:endParaRPr lang="ru-RU" dirty="0"/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12297582" y="1707008"/>
            <a:ext cx="3749905" cy="20378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62%</a:t>
            </a:r>
            <a:endParaRPr lang="ru-RU" dirty="0"/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16" hasCustomPrompt="1"/>
          </p:nvPr>
        </p:nvSpPr>
        <p:spPr>
          <a:xfrm>
            <a:off x="1298516" y="7096435"/>
            <a:ext cx="6135954" cy="2875509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«НИТУ «МИСИС» полноправно вошёл в «обойму» тех организаций, которые сотрудничают с CERN. Теперь НИТУ «МИСИС» — не только университет, блистающий в области новых материалов и технологий, но и организация, имеющая отношение к участию  России в самых ярких проектах в области</a:t>
            </a:r>
            <a:r>
              <a:rPr lang="en-US" dirty="0"/>
              <a:t> </a:t>
            </a:r>
            <a:r>
              <a:rPr lang="ru-RU" dirty="0"/>
              <a:t>физики частиц»</a:t>
            </a:r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17" hasCustomPrompt="1"/>
          </p:nvPr>
        </p:nvSpPr>
        <p:spPr>
          <a:xfrm>
            <a:off x="1298516" y="10309875"/>
            <a:ext cx="6956484" cy="2719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Григорий Трубников</a:t>
            </a:r>
          </a:p>
        </p:txBody>
      </p:sp>
      <p:sp>
        <p:nvSpPr>
          <p:cNvPr id="14" name="Текст 6"/>
          <p:cNvSpPr>
            <a:spLocks noGrp="1"/>
          </p:cNvSpPr>
          <p:nvPr>
            <p:ph type="body" sz="quarter" idx="18" hasCustomPrompt="1"/>
          </p:nvPr>
        </p:nvSpPr>
        <p:spPr>
          <a:xfrm>
            <a:off x="1298516" y="10581838"/>
            <a:ext cx="6956484" cy="8291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заместитель министра науки </a:t>
            </a:r>
            <a:br>
              <a:rPr lang="ru-RU" dirty="0"/>
            </a:br>
            <a:r>
              <a:rPr lang="ru-RU" dirty="0"/>
              <a:t>и высшего образования РФ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4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2363313" y="9448799"/>
            <a:ext cx="10738355" cy="290036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 is simply dummy text of the</a:t>
            </a:r>
            <a:br>
              <a:rPr lang="en-US" dirty="0"/>
            </a:br>
            <a:r>
              <a:rPr lang="en-US" dirty="0"/>
              <a:t>printing and typesetting industry Lorem Ipsum has been the industry's standard dummy text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3563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103759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раздела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6" y="3655596"/>
            <a:ext cx="10626783" cy="10507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What is Lorem Ipsum?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5399" y="5123398"/>
            <a:ext cx="6937375" cy="6542999"/>
          </a:xfrm>
        </p:spPr>
        <p:txBody>
          <a:bodyPr>
            <a:noAutofit/>
          </a:bodyPr>
          <a:lstStyle>
            <a:lvl1pPr marL="723900" indent="-723900">
              <a:lnSpc>
                <a:spcPct val="100000"/>
              </a:lnSpc>
              <a:spcBef>
                <a:spcPts val="0"/>
              </a:spcBef>
              <a:buFontTx/>
              <a:buBlip>
                <a:blip r:embed="rId3"/>
              </a:buBlip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Организация и управление научно-образовательным</a:t>
            </a:r>
            <a:br>
              <a:rPr lang="ru-RU" dirty="0"/>
            </a:br>
            <a:r>
              <a:rPr lang="ru-RU" dirty="0"/>
              <a:t>процессом по программам</a:t>
            </a:r>
            <a:br>
              <a:rPr lang="ru-RU" dirty="0"/>
            </a:br>
            <a:r>
              <a:rPr lang="ru-RU" dirty="0"/>
              <a:t>подготовки научно-</a:t>
            </a:r>
            <a:br>
              <a:rPr lang="ru-RU" dirty="0"/>
            </a:br>
            <a:r>
              <a:rPr lang="ru-RU" dirty="0"/>
              <a:t>педагогических кадров</a:t>
            </a:r>
            <a:br>
              <a:rPr lang="ru-RU" dirty="0"/>
            </a:br>
            <a:r>
              <a:rPr lang="ru-RU" dirty="0"/>
              <a:t>в аспирантуре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ru-RU" dirty="0"/>
              <a:t>Разработка нормативной</a:t>
            </a:r>
            <a:br>
              <a:rPr lang="ru-RU" dirty="0"/>
            </a:br>
            <a:r>
              <a:rPr lang="ru-RU" dirty="0"/>
              <a:t>и методической документации</a:t>
            </a:r>
            <a:br>
              <a:rPr lang="ru-RU" dirty="0"/>
            </a:br>
            <a:r>
              <a:rPr lang="ru-RU" dirty="0"/>
              <a:t>по осуществлению </a:t>
            </a:r>
            <a:br>
              <a:rPr lang="ru-RU" dirty="0"/>
            </a:br>
            <a:r>
              <a:rPr lang="ru-RU" dirty="0"/>
              <a:t>научно-образовательной</a:t>
            </a:r>
            <a:br>
              <a:rPr lang="ru-RU" dirty="0"/>
            </a:br>
            <a:r>
              <a:rPr lang="ru-RU" dirty="0"/>
              <a:t>деятельности в аспирантуре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8674101" y="5123397"/>
            <a:ext cx="6937374" cy="6542999"/>
          </a:xfrm>
        </p:spPr>
        <p:txBody>
          <a:bodyPr>
            <a:noAutofit/>
          </a:bodyPr>
          <a:lstStyle>
            <a:lvl1pPr marL="723900" indent="-723900">
              <a:lnSpc>
                <a:spcPct val="100000"/>
              </a:lnSpc>
              <a:spcBef>
                <a:spcPts val="0"/>
              </a:spcBef>
              <a:buFontTx/>
              <a:buBlip>
                <a:blip r:embed="rId3"/>
              </a:buBlip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Организация и управление научно-образовательным</a:t>
            </a:r>
            <a:br>
              <a:rPr lang="ru-RU" dirty="0"/>
            </a:br>
            <a:r>
              <a:rPr lang="ru-RU" dirty="0"/>
              <a:t>процессом по программам</a:t>
            </a:r>
            <a:br>
              <a:rPr lang="ru-RU" dirty="0"/>
            </a:br>
            <a:r>
              <a:rPr lang="ru-RU" dirty="0"/>
              <a:t>подготовки научно-</a:t>
            </a:r>
            <a:br>
              <a:rPr lang="ru-RU" dirty="0"/>
            </a:br>
            <a:r>
              <a:rPr lang="ru-RU" dirty="0"/>
              <a:t>педагогических кадров</a:t>
            </a:r>
            <a:br>
              <a:rPr lang="ru-RU" dirty="0"/>
            </a:br>
            <a:r>
              <a:rPr lang="ru-RU" dirty="0"/>
              <a:t>в аспирантуре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ru-RU" dirty="0"/>
              <a:t>Разработка нормативной</a:t>
            </a:r>
            <a:br>
              <a:rPr lang="ru-RU" dirty="0"/>
            </a:br>
            <a:r>
              <a:rPr lang="ru-RU" dirty="0"/>
              <a:t>и методической документации</a:t>
            </a:r>
            <a:br>
              <a:rPr lang="ru-RU" dirty="0"/>
            </a:br>
            <a:r>
              <a:rPr lang="ru-RU" dirty="0"/>
              <a:t>по осуществлению </a:t>
            </a:r>
            <a:br>
              <a:rPr lang="ru-RU" dirty="0"/>
            </a:br>
            <a:r>
              <a:rPr lang="ru-RU" dirty="0"/>
              <a:t>научно-образовательной</a:t>
            </a:r>
            <a:br>
              <a:rPr lang="ru-RU" dirty="0"/>
            </a:br>
            <a:r>
              <a:rPr lang="ru-RU" dirty="0"/>
              <a:t>деятельности в аспирантуре</a:t>
            </a:r>
          </a:p>
        </p:txBody>
      </p:sp>
      <p:sp>
        <p:nvSpPr>
          <p:cNvPr id="21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16052801" y="5123397"/>
            <a:ext cx="6938961" cy="6542999"/>
          </a:xfrm>
        </p:spPr>
        <p:txBody>
          <a:bodyPr>
            <a:noAutofit/>
          </a:bodyPr>
          <a:lstStyle>
            <a:lvl1pPr marL="723900" indent="-723900">
              <a:lnSpc>
                <a:spcPct val="100000"/>
              </a:lnSpc>
              <a:spcBef>
                <a:spcPts val="0"/>
              </a:spcBef>
              <a:buFontTx/>
              <a:buBlip>
                <a:blip r:embed="rId3"/>
              </a:buBlip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Организация и управление научно-образовательным</a:t>
            </a:r>
            <a:br>
              <a:rPr lang="ru-RU" dirty="0"/>
            </a:br>
            <a:r>
              <a:rPr lang="ru-RU" dirty="0"/>
              <a:t>процессом по программам</a:t>
            </a:r>
            <a:br>
              <a:rPr lang="ru-RU" dirty="0"/>
            </a:br>
            <a:r>
              <a:rPr lang="ru-RU" dirty="0"/>
              <a:t>подготовки научно-</a:t>
            </a:r>
            <a:br>
              <a:rPr lang="ru-RU" dirty="0"/>
            </a:br>
            <a:r>
              <a:rPr lang="ru-RU" dirty="0"/>
              <a:t>педагогических кадров</a:t>
            </a:r>
            <a:br>
              <a:rPr lang="ru-RU" dirty="0"/>
            </a:br>
            <a:r>
              <a:rPr lang="ru-RU" dirty="0"/>
              <a:t>в аспирантуре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ru-RU" dirty="0"/>
              <a:t>Разработка нормативной</a:t>
            </a:r>
            <a:br>
              <a:rPr lang="ru-RU" dirty="0"/>
            </a:br>
            <a:r>
              <a:rPr lang="ru-RU" dirty="0"/>
              <a:t>и методической документации</a:t>
            </a:r>
            <a:br>
              <a:rPr lang="ru-RU" dirty="0"/>
            </a:br>
            <a:r>
              <a:rPr lang="ru-RU" dirty="0"/>
              <a:t>по осуществлению </a:t>
            </a:r>
            <a:br>
              <a:rPr lang="ru-RU" dirty="0"/>
            </a:br>
            <a:r>
              <a:rPr lang="ru-RU" dirty="0"/>
              <a:t>научно-образовательной</a:t>
            </a:r>
            <a:br>
              <a:rPr lang="ru-RU" dirty="0"/>
            </a:br>
            <a:r>
              <a:rPr lang="ru-RU" dirty="0"/>
              <a:t>деятельности в аспирантуре</a:t>
            </a:r>
          </a:p>
        </p:txBody>
      </p:sp>
    </p:spTree>
    <p:extLst>
      <p:ext uri="{BB962C8B-B14F-4D97-AF65-F5344CB8AC3E}">
        <p14:creationId xmlns:p14="http://schemas.microsoft.com/office/powerpoint/2010/main" val="3236260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 userDrawn="1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5E2A4-72D4-4DC4-9470-54C0EE06E4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3532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6" r:id="rId3"/>
    <p:sldLayoutId id="2147483677" r:id="rId4"/>
    <p:sldLayoutId id="2147483678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</p:sldLayoutIdLst>
  <p:hf hdr="0"/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298516" y="4158221"/>
            <a:ext cx="10609949" cy="553867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8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Объектно-ориентированное программирование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3BA9A4DA-1004-4D6E-864A-3CAFEB3193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8517" y="10292316"/>
            <a:ext cx="9716813" cy="1531089"/>
          </a:xfrm>
        </p:spPr>
        <p:txBody>
          <a:bodyPr>
            <a:normAutofit/>
          </a:bodyPr>
          <a:lstStyle/>
          <a:p>
            <a:r>
              <a:rPr lang="ru-RU" sz="4800" dirty="0"/>
              <a:t>Немирович Марк Анатольевич</a:t>
            </a:r>
          </a:p>
        </p:txBody>
      </p:sp>
    </p:spTree>
    <p:extLst>
      <p:ext uri="{BB962C8B-B14F-4D97-AF65-F5344CB8AC3E}">
        <p14:creationId xmlns:p14="http://schemas.microsoft.com/office/powerpoint/2010/main" val="897167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124071-DC5B-45E3-9CE1-21D50E6078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4706" y="4876800"/>
            <a:ext cx="12573000" cy="3962400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ru-RU" sz="9600" b="1" dirty="0"/>
              <a:t>Спасибо за внимание</a:t>
            </a:r>
            <a:endParaRPr lang="ru-RU" sz="7200" b="1" dirty="0"/>
          </a:p>
        </p:txBody>
      </p:sp>
    </p:spTree>
    <p:extLst>
      <p:ext uri="{BB962C8B-B14F-4D97-AF65-F5344CB8AC3E}">
        <p14:creationId xmlns:p14="http://schemas.microsoft.com/office/powerpoint/2010/main" val="3035545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7459BE-2ECC-4856-B21E-2494872DD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11831330" cy="1878793"/>
          </a:xfrm>
        </p:spPr>
        <p:txBody>
          <a:bodyPr/>
          <a:lstStyle/>
          <a:p>
            <a:r>
              <a:rPr lang="ru-RU" sz="6600" b="1" i="0" dirty="0">
                <a:solidFill>
                  <a:schemeClr val="accent4"/>
                </a:solidFill>
                <a:effectLst/>
                <a:ea typeface="Tahoma" panose="020B0604030504040204" pitchFamily="34" charset="0"/>
                <a:cs typeface="Tahoma" panose="020B0604030504040204" pitchFamily="34" charset="0"/>
              </a:rPr>
              <a:t>НИТУ МИСИС </a:t>
            </a:r>
            <a:endParaRPr lang="ru-RU" sz="6600" dirty="0">
              <a:solidFill>
                <a:schemeClr val="accent4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2EB7113-19F3-4BE5-BE82-5046DE3A09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8515" y="3994485"/>
            <a:ext cx="22053853" cy="8335628"/>
          </a:xfrm>
        </p:spPr>
        <p:txBody>
          <a:bodyPr/>
          <a:lstStyle/>
          <a:p>
            <a:pPr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400" dirty="0">
                <a:solidFill>
                  <a:srgbClr val="273239"/>
                </a:solidFill>
              </a:rPr>
              <a:t> Во-первых, это университет. Поэтому основная деятельность – обучение студентов, подготовка профессиональных кадров. </a:t>
            </a:r>
          </a:p>
          <a:p>
            <a:pPr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400" dirty="0">
                <a:solidFill>
                  <a:srgbClr val="273239"/>
                </a:solidFill>
              </a:rPr>
              <a:t> Во-вторых, научный университет. МИСИС насчитывает 48 лабораторий, 45 кафедр и это только в главном филиале (Московском).</a:t>
            </a:r>
          </a:p>
          <a:p>
            <a:pPr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400" dirty="0">
                <a:solidFill>
                  <a:srgbClr val="273239"/>
                </a:solidFill>
              </a:rPr>
              <a:t> В-третьих, государственное автономное образовательное учреждение. Это накладывает определённые нормативы на деятельность организации.</a:t>
            </a:r>
          </a:p>
          <a:p>
            <a:pPr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400" dirty="0">
                <a:solidFill>
                  <a:srgbClr val="273239"/>
                </a:solidFill>
              </a:rPr>
              <a:t> В-четвертых, партнер различных металлургических, промышленных, медицинских и т. д. компаний.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DA9633-816B-4C35-B666-ABCD436025C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7259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7459BE-2ECC-4856-B21E-2494872DD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5" y="2115691"/>
            <a:ext cx="21785381" cy="2081171"/>
          </a:xfrm>
        </p:spPr>
        <p:txBody>
          <a:bodyPr/>
          <a:lstStyle/>
          <a:p>
            <a:r>
              <a:rPr lang="ru-RU" sz="6600" dirty="0">
                <a:solidFill>
                  <a:schemeClr val="accent4"/>
                </a:solidFill>
                <a:ea typeface="Tahoma" panose="020B0604030504040204" pitchFamily="34" charset="0"/>
                <a:cs typeface="Tahoma" panose="020B0604030504040204" pitchFamily="34" charset="0"/>
              </a:rPr>
              <a:t>О подразделении «Отдел технического сопровождения электронного документооборота»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2EB7113-19F3-4BE5-BE82-5046DE3A09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8516" y="6072554"/>
            <a:ext cx="22194530" cy="7104184"/>
          </a:xfrm>
        </p:spPr>
        <p:txBody>
          <a:bodyPr/>
          <a:lstStyle/>
          <a:p>
            <a:pPr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400" b="0" i="0" dirty="0">
                <a:solidFill>
                  <a:srgbClr val="273239"/>
                </a:solidFill>
                <a:effectLst/>
              </a:rPr>
              <a:t> Это одно из около 200 подразделений, которое отвечает за работ внутренних бизнес-процессы, происходящие между этими подразделениями, а также с внешними контрагентами.</a:t>
            </a:r>
          </a:p>
          <a:p>
            <a:pPr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400" dirty="0">
                <a:solidFill>
                  <a:srgbClr val="273239"/>
                </a:solidFill>
              </a:rPr>
              <a:t> Головное подразделение – управление информационными технологиями – отвечает за всю </a:t>
            </a:r>
            <a:r>
              <a:rPr lang="en-US" sz="4400" dirty="0">
                <a:solidFill>
                  <a:srgbClr val="273239"/>
                </a:solidFill>
              </a:rPr>
              <a:t>IT-</a:t>
            </a:r>
            <a:r>
              <a:rPr lang="ru-RU" sz="4400" dirty="0">
                <a:solidFill>
                  <a:srgbClr val="273239"/>
                </a:solidFill>
              </a:rPr>
              <a:t>инфраструктуру вуза.</a:t>
            </a:r>
            <a:endParaRPr lang="ru-RU" sz="4400" b="0" i="0" dirty="0">
              <a:solidFill>
                <a:srgbClr val="273239"/>
              </a:solidFill>
              <a:effectLst/>
            </a:endParaRPr>
          </a:p>
          <a:p>
            <a:pPr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400" dirty="0">
                <a:solidFill>
                  <a:srgbClr val="273239"/>
                </a:solidFill>
              </a:rPr>
              <a:t> В задачи подразделения входит сопровождение и поддержка, администрирование и адаптация под нужды вуза систем </a:t>
            </a:r>
            <a:r>
              <a:rPr lang="en-US" sz="4400" dirty="0">
                <a:solidFill>
                  <a:srgbClr val="273239"/>
                </a:solidFill>
              </a:rPr>
              <a:t>Directum</a:t>
            </a:r>
            <a:r>
              <a:rPr lang="ru-RU" sz="4400" dirty="0">
                <a:solidFill>
                  <a:srgbClr val="273239"/>
                </a:solidFill>
              </a:rPr>
              <a:t> и СБИС.</a:t>
            </a:r>
            <a:endParaRPr lang="ru-RU" sz="4400" b="0" i="0" dirty="0">
              <a:solidFill>
                <a:srgbClr val="273239"/>
              </a:solidFill>
              <a:effectLst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DA9633-816B-4C35-B666-ABCD436025C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/>
              <a:pPr/>
              <a:t>3</a:t>
            </a:fld>
            <a:endParaRPr lang="ru-RU" dirty="0"/>
          </a:p>
        </p:txBody>
      </p:sp>
      <p:pic>
        <p:nvPicPr>
          <p:cNvPr id="5" name="Picture 2" descr="Наши новости - Информационные технологии">
            <a:extLst>
              <a:ext uri="{FF2B5EF4-FFF2-40B4-BE49-F238E27FC236}">
                <a16:creationId xmlns:a16="http://schemas.microsoft.com/office/drawing/2014/main" id="{F83EC4CD-8356-4729-806B-ABB534719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67" y="3920065"/>
            <a:ext cx="10505464" cy="231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СОФТУМ - официальный партнер компании &quot;Тензор&quot; разработчика IT-решений  семейства СБИС - Компания &quot;Софтум&quot;">
            <a:extLst>
              <a:ext uri="{FF2B5EF4-FFF2-40B4-BE49-F238E27FC236}">
                <a16:creationId xmlns:a16="http://schemas.microsoft.com/office/drawing/2014/main" id="{818F38F1-C69C-4CED-B70D-D31D615E1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205" y="3920065"/>
            <a:ext cx="6243453" cy="231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2BFB918-1E10-494C-8933-945EE3BC6E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61413" y="3918940"/>
            <a:ext cx="2959287" cy="231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46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7459BE-2ECC-4856-B21E-2494872DD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11831330" cy="1495017"/>
          </a:xfrm>
        </p:spPr>
        <p:txBody>
          <a:bodyPr/>
          <a:lstStyle/>
          <a:p>
            <a:r>
              <a:rPr lang="ru-RU" sz="6600" dirty="0">
                <a:solidFill>
                  <a:schemeClr val="accent4"/>
                </a:solidFill>
                <a:ea typeface="Tahoma" panose="020B0604030504040204" pitchFamily="34" charset="0"/>
                <a:cs typeface="Tahoma" panose="020B0604030504040204" pitchFamily="34" charset="0"/>
              </a:rPr>
              <a:t>О должности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2EB7113-19F3-4BE5-BE82-5046DE3A09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8516" y="3610708"/>
            <a:ext cx="21803152" cy="9284677"/>
          </a:xfrm>
        </p:spPr>
        <p:txBody>
          <a:bodyPr/>
          <a:lstStyle/>
          <a:p>
            <a:pPr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400" b="0" i="0" dirty="0">
                <a:solidFill>
                  <a:srgbClr val="273239"/>
                </a:solidFill>
                <a:effectLst/>
              </a:rPr>
              <a:t> Моя должность «программист». И основная задача – добавлять к базовой, получаемой от вендора системе </a:t>
            </a:r>
            <a:r>
              <a:rPr lang="en-US" sz="4400" b="0" i="0" dirty="0">
                <a:solidFill>
                  <a:srgbClr val="273239"/>
                </a:solidFill>
                <a:effectLst/>
              </a:rPr>
              <a:t>Directum RX </a:t>
            </a:r>
            <a:r>
              <a:rPr lang="ru-RU" sz="4400" b="0" i="0" dirty="0">
                <a:solidFill>
                  <a:srgbClr val="273239"/>
                </a:solidFill>
                <a:effectLst/>
              </a:rPr>
              <a:t>новый функционал, необходимый для функционирования подразделений вуза, удобства пользования, интеграции с другими системами (1С) и исправления ошибок или не желаемой работы </a:t>
            </a:r>
            <a:r>
              <a:rPr lang="ru-RU" sz="4400" dirty="0">
                <a:solidFill>
                  <a:srgbClr val="273239"/>
                </a:solidFill>
              </a:rPr>
              <a:t>системы </a:t>
            </a:r>
            <a:r>
              <a:rPr lang="ru-RU" sz="4400" b="0" i="0" dirty="0">
                <a:solidFill>
                  <a:srgbClr val="273239"/>
                </a:solidFill>
                <a:effectLst/>
              </a:rPr>
              <a:t>после её обновлений.</a:t>
            </a:r>
          </a:p>
          <a:p>
            <a:pPr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400" dirty="0">
                <a:solidFill>
                  <a:srgbClr val="273239"/>
                </a:solidFill>
              </a:rPr>
              <a:t> Работа включает в себя написание кода, настройку интерфейса в оригинальной </a:t>
            </a:r>
            <a:r>
              <a:rPr lang="en-US" sz="4400" dirty="0">
                <a:solidFill>
                  <a:srgbClr val="273239"/>
                </a:solidFill>
              </a:rPr>
              <a:t>IDE</a:t>
            </a:r>
            <a:r>
              <a:rPr lang="ru-RU" sz="4400" dirty="0">
                <a:solidFill>
                  <a:srgbClr val="273239"/>
                </a:solidFill>
              </a:rPr>
              <a:t>,</a:t>
            </a:r>
            <a:r>
              <a:rPr lang="en-US" sz="4400" dirty="0">
                <a:solidFill>
                  <a:srgbClr val="273239"/>
                </a:solidFill>
              </a:rPr>
              <a:t> </a:t>
            </a:r>
            <a:r>
              <a:rPr lang="ru-RU" sz="4400" dirty="0">
                <a:solidFill>
                  <a:srgbClr val="273239"/>
                </a:solidFill>
              </a:rPr>
              <a:t>сборку пакетов решений, отправку в гит, поиск и изменение данных в БД (</a:t>
            </a:r>
            <a:r>
              <a:rPr lang="en-US" sz="4400" dirty="0">
                <a:solidFill>
                  <a:srgbClr val="273239"/>
                </a:solidFill>
              </a:rPr>
              <a:t>PostgreSQL)</a:t>
            </a:r>
            <a:r>
              <a:rPr lang="ru-RU" sz="4400" dirty="0">
                <a:solidFill>
                  <a:srgbClr val="273239"/>
                </a:solidFill>
              </a:rPr>
              <a:t>, оптимизацию запросов, администрирование (</a:t>
            </a:r>
            <a:r>
              <a:rPr lang="en-US" sz="4400" dirty="0" err="1">
                <a:solidFill>
                  <a:srgbClr val="273239"/>
                </a:solidFill>
              </a:rPr>
              <a:t>yaml</a:t>
            </a:r>
            <a:r>
              <a:rPr lang="en-US" sz="4400" dirty="0">
                <a:solidFill>
                  <a:srgbClr val="273239"/>
                </a:solidFill>
              </a:rPr>
              <a:t>-</a:t>
            </a:r>
            <a:r>
              <a:rPr lang="ru-RU" sz="4400" dirty="0">
                <a:solidFill>
                  <a:srgbClr val="273239"/>
                </a:solidFill>
              </a:rPr>
              <a:t>файлов).</a:t>
            </a:r>
            <a:endParaRPr lang="ru-RU" sz="4400" b="0" i="0" dirty="0">
              <a:solidFill>
                <a:srgbClr val="273239"/>
              </a:solidFill>
              <a:effectLst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DA9633-816B-4C35-B666-ABCD436025C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790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DA9633-816B-4C35-B666-ABCD436025C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/>
              <a:pPr/>
              <a:t>5</a:t>
            </a:fld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06A3518-928D-47DB-8E6A-21D68B1FFE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92"/>
          <a:stretch/>
        </p:blipFill>
        <p:spPr>
          <a:xfrm>
            <a:off x="0" y="1465953"/>
            <a:ext cx="22484862" cy="1225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8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7459BE-2ECC-4856-B21E-2494872DD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6" y="1641093"/>
            <a:ext cx="11831330" cy="1495017"/>
          </a:xfrm>
        </p:spPr>
        <p:txBody>
          <a:bodyPr/>
          <a:lstStyle/>
          <a:p>
            <a:r>
              <a:rPr lang="ru-RU" sz="6600" dirty="0">
                <a:solidFill>
                  <a:schemeClr val="accent4"/>
                </a:solidFill>
                <a:ea typeface="Tahoma" panose="020B0604030504040204" pitchFamily="34" charset="0"/>
                <a:cs typeface="Tahoma" panose="020B0604030504040204" pitchFamily="34" charset="0"/>
              </a:rPr>
              <a:t>Мини-</a:t>
            </a:r>
            <a:r>
              <a:rPr lang="ru-RU" sz="6600" dirty="0" err="1">
                <a:solidFill>
                  <a:schemeClr val="accent4"/>
                </a:solidFill>
                <a:ea typeface="Tahoma" panose="020B0604030504040204" pitchFamily="34" charset="0"/>
                <a:cs typeface="Tahoma" panose="020B0604030504040204" pitchFamily="34" charset="0"/>
              </a:rPr>
              <a:t>канбан</a:t>
            </a:r>
            <a:endParaRPr lang="ru-RU" sz="6600" dirty="0">
              <a:solidFill>
                <a:schemeClr val="accent4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DA9633-816B-4C35-B666-ABCD436025C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98A9F8-C708-4B8F-8D6B-554CFA11D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2" y="9826557"/>
            <a:ext cx="22732633" cy="394586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C3FF9CA-889F-4EC5-9A83-2329AD5A9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5992" y="4582248"/>
            <a:ext cx="22496421" cy="524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07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7459BE-2ECC-4856-B21E-2494872DD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11831330" cy="1495017"/>
          </a:xfrm>
        </p:spPr>
        <p:txBody>
          <a:bodyPr/>
          <a:lstStyle/>
          <a:p>
            <a:r>
              <a:rPr lang="ru-RU" sz="6600" dirty="0">
                <a:solidFill>
                  <a:schemeClr val="accent4"/>
                </a:solidFill>
                <a:ea typeface="Tahoma" panose="020B0604030504040204" pitchFamily="34" charset="0"/>
                <a:cs typeface="Tahoma" panose="020B0604030504040204" pitchFamily="34" charset="0"/>
              </a:rPr>
              <a:t>О задачах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2EB7113-19F3-4BE5-BE82-5046DE3A09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8516" y="3446584"/>
            <a:ext cx="20389176" cy="10269415"/>
          </a:xfrm>
        </p:spPr>
        <p:txBody>
          <a:bodyPr/>
          <a:lstStyle/>
          <a:p>
            <a:pPr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400" b="0" i="0" dirty="0">
                <a:solidFill>
                  <a:srgbClr val="273239"/>
                </a:solidFill>
                <a:effectLst/>
              </a:rPr>
              <a:t> </a:t>
            </a:r>
            <a:r>
              <a:rPr lang="ru-RU" sz="4400" dirty="0">
                <a:solidFill>
                  <a:srgbClr val="273239"/>
                </a:solidFill>
              </a:rPr>
              <a:t>Обновление системы с мажорной версии 4.2 до 4.7</a:t>
            </a:r>
          </a:p>
          <a:p>
            <a:pPr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400" b="0" i="0" dirty="0">
                <a:solidFill>
                  <a:srgbClr val="273239"/>
                </a:solidFill>
                <a:effectLst/>
              </a:rPr>
              <a:t> Изменение в </a:t>
            </a:r>
            <a:r>
              <a:rPr lang="ru-RU" sz="4400" dirty="0">
                <a:solidFill>
                  <a:srgbClr val="273239"/>
                </a:solidFill>
              </a:rPr>
              <a:t>формировании отчетов для отдела Делопроизводства</a:t>
            </a:r>
          </a:p>
          <a:p>
            <a:pPr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400" b="0" i="0" dirty="0">
                <a:solidFill>
                  <a:srgbClr val="273239"/>
                </a:solidFill>
                <a:effectLst/>
              </a:rPr>
              <a:t> Оптимизация асинхронных процессов интеграции с 1С</a:t>
            </a:r>
          </a:p>
          <a:p>
            <a:pPr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400" dirty="0">
                <a:solidFill>
                  <a:srgbClr val="273239"/>
                </a:solidFill>
              </a:rPr>
              <a:t> За 3 месяца:</a:t>
            </a:r>
          </a:p>
          <a:p>
            <a:pPr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400" dirty="0">
                <a:solidFill>
                  <a:srgbClr val="273239"/>
                </a:solidFill>
              </a:rPr>
              <a:t> 32 задачи (код)</a:t>
            </a:r>
          </a:p>
          <a:p>
            <a:pPr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400" dirty="0">
                <a:solidFill>
                  <a:srgbClr val="273239"/>
                </a:solidFill>
              </a:rPr>
              <a:t> 12 задач (администрирование)</a:t>
            </a:r>
          </a:p>
          <a:p>
            <a:pPr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4400" dirty="0">
              <a:solidFill>
                <a:srgbClr val="273239"/>
              </a:solidFill>
            </a:endParaRPr>
          </a:p>
          <a:p>
            <a:pPr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400" dirty="0">
                <a:solidFill>
                  <a:srgbClr val="273239"/>
                </a:solidFill>
              </a:rPr>
              <a:t> Среднее время задач 7,5ч</a:t>
            </a:r>
          </a:p>
          <a:p>
            <a:pPr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400" dirty="0">
                <a:solidFill>
                  <a:srgbClr val="273239"/>
                </a:solidFill>
              </a:rPr>
              <a:t> Медианное время 2ч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DA9633-816B-4C35-B666-ABCD436025C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/>
              <a:pPr/>
              <a:t>7</a:t>
            </a:fld>
            <a:endParaRPr lang="ru-RU" dirty="0"/>
          </a:p>
        </p:txBody>
      </p:sp>
      <p:graphicFrame>
        <p:nvGraphicFramePr>
          <p:cNvPr id="7" name="Диаграмма 6">
            <a:extLst>
              <a:ext uri="{FF2B5EF4-FFF2-40B4-BE49-F238E27FC236}">
                <a16:creationId xmlns:a16="http://schemas.microsoft.com/office/drawing/2014/main" id="{E0BAF306-4E6E-4B9E-8D84-03B5A4492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2774468"/>
              </p:ext>
            </p:extLst>
          </p:nvPr>
        </p:nvGraphicFramePr>
        <p:xfrm>
          <a:off x="8757995" y="6452429"/>
          <a:ext cx="11831330" cy="7305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48319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7459BE-2ECC-4856-B21E-2494872DD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11831330" cy="1495017"/>
          </a:xfrm>
        </p:spPr>
        <p:txBody>
          <a:bodyPr/>
          <a:lstStyle/>
          <a:p>
            <a:r>
              <a:rPr lang="ru-RU" sz="6600" dirty="0">
                <a:solidFill>
                  <a:schemeClr val="accent4"/>
                </a:solidFill>
                <a:ea typeface="Tahoma" panose="020B0604030504040204" pitchFamily="34" charset="0"/>
                <a:cs typeface="Tahoma" panose="020B0604030504040204" pitchFamily="34" charset="0"/>
              </a:rPr>
              <a:t>О навыках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2EB7113-19F3-4BE5-BE82-5046DE3A09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8516" y="3994485"/>
            <a:ext cx="20389176" cy="8335628"/>
          </a:xfrm>
        </p:spPr>
        <p:txBody>
          <a:bodyPr/>
          <a:lstStyle/>
          <a:p>
            <a:pPr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400" b="0" i="0" dirty="0">
                <a:solidFill>
                  <a:srgbClr val="273239"/>
                </a:solidFill>
                <a:effectLst/>
              </a:rPr>
              <a:t> Поиск медленных запросов через расширение </a:t>
            </a:r>
            <a:r>
              <a:rPr lang="en-US" sz="4400" b="0" i="0" dirty="0" err="1">
                <a:solidFill>
                  <a:srgbClr val="273239"/>
                </a:solidFill>
                <a:effectLst/>
              </a:rPr>
              <a:t>pg_stat</a:t>
            </a:r>
            <a:r>
              <a:rPr lang="ru-RU" sz="4400" dirty="0">
                <a:solidFill>
                  <a:srgbClr val="273239"/>
                </a:solidFill>
              </a:rPr>
              <a:t>, разбор поведения запросов для их дальнейшей оптимизации</a:t>
            </a:r>
          </a:p>
          <a:p>
            <a:pPr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400" b="0" i="0" dirty="0">
                <a:solidFill>
                  <a:srgbClr val="273239"/>
                </a:solidFill>
                <a:effectLst/>
              </a:rPr>
              <a:t> Глубокий вертикальный поиск вызовов функций</a:t>
            </a:r>
          </a:p>
          <a:p>
            <a:pPr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400" dirty="0">
                <a:solidFill>
                  <a:srgbClr val="273239"/>
                </a:solidFill>
              </a:rPr>
              <a:t> Чтение </a:t>
            </a:r>
            <a:r>
              <a:rPr lang="en-US" sz="4400" dirty="0" err="1">
                <a:solidFill>
                  <a:srgbClr val="273239"/>
                </a:solidFill>
              </a:rPr>
              <a:t>mtd</a:t>
            </a:r>
            <a:r>
              <a:rPr lang="en-US" sz="4400" dirty="0">
                <a:solidFill>
                  <a:srgbClr val="273239"/>
                </a:solidFill>
              </a:rPr>
              <a:t>-</a:t>
            </a:r>
            <a:r>
              <a:rPr lang="ru-RU" sz="4400" dirty="0">
                <a:solidFill>
                  <a:srgbClr val="273239"/>
                </a:solidFill>
              </a:rPr>
              <a:t>файлов, </a:t>
            </a:r>
          </a:p>
          <a:p>
            <a:pPr algn="just" fontAlgn="base">
              <a:lnSpc>
                <a:spcPct val="150000"/>
              </a:lnSpc>
            </a:pPr>
            <a:r>
              <a:rPr lang="ru-RU" sz="4400" dirty="0">
                <a:solidFill>
                  <a:srgbClr val="273239"/>
                </a:solidFill>
              </a:rPr>
              <a:t>поиск с их помощью</a:t>
            </a:r>
          </a:p>
          <a:p>
            <a:pPr algn="just" fontAlgn="base">
              <a:lnSpc>
                <a:spcPct val="150000"/>
              </a:lnSpc>
            </a:pPr>
            <a:r>
              <a:rPr lang="ru-RU" sz="4400" dirty="0">
                <a:solidFill>
                  <a:srgbClr val="273239"/>
                </a:solidFill>
              </a:rPr>
              <a:t>цепочки классов и перекрытий</a:t>
            </a:r>
            <a:endParaRPr lang="ru-RU" sz="4400" b="0" i="0" dirty="0">
              <a:solidFill>
                <a:srgbClr val="273239"/>
              </a:solidFill>
              <a:effectLst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DA9633-816B-4C35-B666-ABCD436025C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/>
              <a:pPr/>
              <a:t>8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32F84B7-CB23-4C22-B96D-30A5ED63B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9846" y="7137870"/>
            <a:ext cx="8981462" cy="657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7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7459BE-2ECC-4856-B21E-2494872DD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11831330" cy="1495017"/>
          </a:xfrm>
        </p:spPr>
        <p:txBody>
          <a:bodyPr/>
          <a:lstStyle/>
          <a:p>
            <a:r>
              <a:rPr lang="ru-RU" sz="6600" dirty="0">
                <a:solidFill>
                  <a:schemeClr val="accent4"/>
                </a:solidFill>
                <a:ea typeface="Tahoma" panose="020B0604030504040204" pitchFamily="34" charset="0"/>
                <a:cs typeface="Tahoma" panose="020B0604030504040204" pitchFamily="34" charset="0"/>
              </a:rPr>
              <a:t>Мой вклад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2EB7113-19F3-4BE5-BE82-5046DE3A09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8516" y="3994485"/>
            <a:ext cx="20389176" cy="8335628"/>
          </a:xfrm>
        </p:spPr>
        <p:txBody>
          <a:bodyPr/>
          <a:lstStyle/>
          <a:p>
            <a:pPr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400" b="0" i="0" dirty="0">
                <a:solidFill>
                  <a:srgbClr val="273239"/>
                </a:solidFill>
                <a:effectLst/>
              </a:rPr>
              <a:t> Система обновлена с мажорной версии 4.2 на 4.7</a:t>
            </a:r>
          </a:p>
          <a:p>
            <a:pPr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400" b="0" i="0" dirty="0">
                <a:solidFill>
                  <a:srgbClr val="273239"/>
                </a:solidFill>
                <a:effectLst/>
              </a:rPr>
              <a:t> Создан модуль «Номенклатуры дел» для автоматической заполнения отчетов подразделений в зависимости от их </a:t>
            </a:r>
            <a:r>
              <a:rPr lang="ru-RU" sz="4400" dirty="0">
                <a:solidFill>
                  <a:srgbClr val="273239"/>
                </a:solidFill>
              </a:rPr>
              <a:t>роли в структуре вуза. </a:t>
            </a:r>
          </a:p>
          <a:p>
            <a:pPr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400" b="0" i="0" dirty="0">
                <a:solidFill>
                  <a:srgbClr val="273239"/>
                </a:solidFill>
                <a:effectLst/>
              </a:rPr>
              <a:t> Заработало мобильное приложение (которое не работало после обновления в декабре)</a:t>
            </a:r>
          </a:p>
          <a:p>
            <a:pPr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400" dirty="0">
                <a:solidFill>
                  <a:srgbClr val="273239"/>
                </a:solidFill>
              </a:rPr>
              <a:t> Исправлено дублирование карточек пользователей, возникавших при интеграции с 1С</a:t>
            </a:r>
            <a:endParaRPr lang="ru-RU" sz="4400" b="0" i="0" dirty="0">
              <a:solidFill>
                <a:srgbClr val="273239"/>
              </a:solidFill>
              <a:effectLst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DA9633-816B-4C35-B666-ABCD436025C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/>
              <a:pPr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7656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7b046ea12b569ac8bf86d82b576cb1034ccd2f"/>
</p:tagLst>
</file>

<file path=ppt/theme/theme1.xml><?xml version="1.0" encoding="utf-8"?>
<a:theme xmlns:a="http://schemas.openxmlformats.org/drawingml/2006/main" name="Misis">
  <a:themeElements>
    <a:clrScheme name="MISIS">
      <a:dk1>
        <a:sysClr val="windowText" lastClr="000000"/>
      </a:dk1>
      <a:lt1>
        <a:srgbClr val="FFFFFF"/>
      </a:lt1>
      <a:dk2>
        <a:srgbClr val="505569"/>
      </a:dk2>
      <a:lt2>
        <a:srgbClr val="FFFFFF"/>
      </a:lt2>
      <a:accent1>
        <a:srgbClr val="0541F0"/>
      </a:accent1>
      <a:accent2>
        <a:srgbClr val="37EBFF"/>
      </a:accent2>
      <a:accent3>
        <a:srgbClr val="505569"/>
      </a:accent3>
      <a:accent4>
        <a:srgbClr val="0541F0"/>
      </a:accent4>
      <a:accent5>
        <a:srgbClr val="0A1E64"/>
      </a:accent5>
      <a:accent6>
        <a:srgbClr val="0A1E64"/>
      </a:accent6>
      <a:hlink>
        <a:srgbClr val="00B5E2"/>
      </a:hlink>
      <a:folHlink>
        <a:srgbClr val="E4002B"/>
      </a:folHlink>
    </a:clrScheme>
    <a:fontScheme name="Другая 9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3946</TotalTime>
  <Words>412</Words>
  <Application>Microsoft Office PowerPoint</Application>
  <PresentationFormat>Произвольный</PresentationFormat>
  <Paragraphs>57</Paragraphs>
  <Slides>10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TT Norms Pro</vt:lpstr>
      <vt:lpstr>Tahoma</vt:lpstr>
      <vt:lpstr>Arial</vt:lpstr>
      <vt:lpstr>TT Norms Pro Medium</vt:lpstr>
      <vt:lpstr>Calibri</vt:lpstr>
      <vt:lpstr>Misis</vt:lpstr>
      <vt:lpstr>Объектно-ориентированное программирование</vt:lpstr>
      <vt:lpstr>НИТУ МИСИС </vt:lpstr>
      <vt:lpstr>О подразделении «Отдел технического сопровождения электронного документооборота»</vt:lpstr>
      <vt:lpstr>О должности</vt:lpstr>
      <vt:lpstr>Презентация PowerPoint</vt:lpstr>
      <vt:lpstr>Мини-канбан</vt:lpstr>
      <vt:lpstr>О задачах</vt:lpstr>
      <vt:lpstr>О навыках</vt:lpstr>
      <vt:lpstr>Мой вклад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ДД</dc:creator>
  <cp:lastModifiedBy>Маркосиас M</cp:lastModifiedBy>
  <cp:revision>246</cp:revision>
  <dcterms:created xsi:type="dcterms:W3CDTF">2022-07-26T11:52:44Z</dcterms:created>
  <dcterms:modified xsi:type="dcterms:W3CDTF">2024-05-13T16:05:22Z</dcterms:modified>
</cp:coreProperties>
</file>